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notesMasterIdLst>
    <p:notesMasterId r:id="rId1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2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1D034-E8B3-413C-8968-DF38977F4788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F0BE8-E8D1-40B6-AD89-8E0854493E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297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1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157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0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5429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061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0144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9187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332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0638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171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180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022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815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970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42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06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4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091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2E4FC-0ABD-4DDE-8272-C789517402D6}" type="datetimeFigureOut">
              <a:rPr lang="en-IN" smtClean="0"/>
              <a:t>08-12-2024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4B85644-F1F1-4B98-9414-68643CE90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53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 rotWithShape="1">
          <a:blip r:embed="rId3"/>
          <a:srcRect r="786" b="8952"/>
          <a:stretch/>
        </p:blipFill>
        <p:spPr>
          <a:xfrm>
            <a:off x="7101749" y="0"/>
            <a:ext cx="5090251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4" name="Text 0"/>
          <p:cNvSpPr/>
          <p:nvPr/>
        </p:nvSpPr>
        <p:spPr>
          <a:xfrm>
            <a:off x="720031" y="1729085"/>
            <a:ext cx="6179939" cy="1774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58"/>
              </a:lnSpc>
            </a:pPr>
            <a:r>
              <a:rPr lang="en-US" sz="60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Online Book Store Website</a:t>
            </a:r>
            <a:endParaRPr lang="en-US" sz="6000" b="1" dirty="0"/>
          </a:p>
        </p:txBody>
      </p:sp>
      <p:sp>
        <p:nvSpPr>
          <p:cNvPr id="5" name="Text 1"/>
          <p:cNvSpPr/>
          <p:nvPr/>
        </p:nvSpPr>
        <p:spPr>
          <a:xfrm>
            <a:off x="720031" y="3812083"/>
            <a:ext cx="6179939" cy="13168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square" lIns="0" tIns="0" rIns="0" bIns="0" rtlCol="0" anchor="t"/>
          <a:lstStyle/>
          <a:p>
            <a:pPr>
              <a:lnSpc>
                <a:spcPts val="2583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project aims to develop a comprehensive online platform for buying books. This website aims to offer a user-friendly interface, a diverse selection of books, secure payment options, and convenient delivery services</a:t>
            </a:r>
            <a:r>
              <a:rPr 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r>
              <a:rPr lang="en-US" sz="1583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itchFamily="34" charset="0"/>
                <a:ea typeface="Source Sans Pro" pitchFamily="34" charset="-122"/>
              </a:rPr>
              <a:t>BY</a:t>
            </a:r>
          </a:p>
          <a:p>
            <a:pPr>
              <a:lnSpc>
                <a:spcPts val="2583"/>
              </a:lnSpc>
            </a:pPr>
            <a:r>
              <a:rPr lang="en-US" sz="16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itchFamily="34" charset="0"/>
                <a:ea typeface="Source Sans Pro" pitchFamily="34" charset="-122"/>
              </a:rPr>
              <a:t>AVANI KUSHWAHA, ARJUN PANDIT</a:t>
            </a:r>
          </a:p>
          <a:p>
            <a:pPr>
              <a:lnSpc>
                <a:spcPts val="2583"/>
              </a:lnSpc>
            </a:pPr>
            <a:r>
              <a:rPr lang="en-US" sz="16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pitchFamily="34" charset="0"/>
                <a:ea typeface="Source Sans Pro" pitchFamily="34" charset="-122"/>
              </a:rPr>
              <a:t>Session : 2024 – 2025 ( III Semester )</a:t>
            </a: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>
              <a:solidFill>
                <a:srgbClr val="2B4150"/>
              </a:solidFill>
              <a:latin typeface="Source Sans Pro" pitchFamily="34" charset="0"/>
              <a:ea typeface="Source Sans Pro" pitchFamily="34" charset="-122"/>
            </a:endParaRPr>
          </a:p>
          <a:p>
            <a:pPr>
              <a:lnSpc>
                <a:spcPts val="2583"/>
              </a:lnSpc>
            </a:pPr>
            <a:endParaRPr lang="en-US" sz="1583" dirty="0"/>
          </a:p>
        </p:txBody>
      </p:sp>
    </p:spTree>
    <p:extLst>
      <p:ext uri="{BB962C8B-B14F-4D97-AF65-F5344CB8AC3E}">
        <p14:creationId xmlns:p14="http://schemas.microsoft.com/office/powerpoint/2010/main" val="106239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8"/>
            <a:ext cx="12192000" cy="274974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194" y="243791"/>
            <a:ext cx="3044785" cy="2283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3267" y="2804626"/>
            <a:ext cx="5189481" cy="743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400"/>
              </a:lnSpc>
            </a:pPr>
            <a:r>
              <a:rPr lang="en-US" sz="40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Literature Review</a:t>
            </a:r>
            <a:endParaRPr lang="en-US" sz="4000" b="1" dirty="0"/>
          </a:p>
        </p:txBody>
      </p:sp>
      <p:sp>
        <p:nvSpPr>
          <p:cNvPr id="5" name="Rectangle 4"/>
          <p:cNvSpPr/>
          <p:nvPr/>
        </p:nvSpPr>
        <p:spPr>
          <a:xfrm>
            <a:off x="603267" y="3538674"/>
            <a:ext cx="1000298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750"/>
              </a:lnSpc>
            </a:pPr>
            <a:r>
              <a:rPr 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literature review delves into existing online bookstores, analyzing their features, strengths, and weaknesses. It examines various technologies used in e-commerce, including user interface design, payment gateways, and inventory management systems.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226396" y="4829726"/>
            <a:ext cx="262778" cy="3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52070" y="4791987"/>
            <a:ext cx="274974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u="sng" dirty="0"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User Experience</a:t>
            </a:r>
            <a:endParaRPr lang="en-US" sz="2150" u="sng" dirty="0"/>
          </a:p>
        </p:txBody>
      </p:sp>
      <p:sp>
        <p:nvSpPr>
          <p:cNvPr id="8" name="Text 5"/>
          <p:cNvSpPr/>
          <p:nvPr/>
        </p:nvSpPr>
        <p:spPr>
          <a:xfrm>
            <a:off x="489174" y="5422557"/>
            <a:ext cx="3502104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 on user interface design principles and best practices for online shopping platforms.</a:t>
            </a:r>
            <a:endParaRPr lang="en-US" sz="1700" dirty="0"/>
          </a:p>
        </p:txBody>
      </p:sp>
      <p:sp>
        <p:nvSpPr>
          <p:cNvPr id="10" name="Rectangle 9"/>
          <p:cNvSpPr/>
          <p:nvPr/>
        </p:nvSpPr>
        <p:spPr>
          <a:xfrm>
            <a:off x="3933933" y="4810933"/>
            <a:ext cx="356188" cy="425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2550"/>
              </a:lnSpc>
            </a:pPr>
            <a:r>
              <a:rPr lang="en-US" sz="2400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334684" y="4779761"/>
            <a:ext cx="2701381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700"/>
              </a:lnSpc>
            </a:pPr>
            <a:r>
              <a:rPr lang="en-US" sz="2150" u="sng" dirty="0"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Security and Privacy</a:t>
            </a:r>
            <a:endParaRPr lang="en-US" sz="2150" u="sng" dirty="0"/>
          </a:p>
        </p:txBody>
      </p:sp>
      <p:sp>
        <p:nvSpPr>
          <p:cNvPr id="12" name="Text 9"/>
          <p:cNvSpPr/>
          <p:nvPr/>
        </p:nvSpPr>
        <p:spPr>
          <a:xfrm>
            <a:off x="4342556" y="5422557"/>
            <a:ext cx="3502104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Exploration of security measures and data protection protocols used in e-commerce websites.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8255289" y="4798313"/>
            <a:ext cx="271711" cy="387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8689896" y="4736532"/>
            <a:ext cx="274974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u="sng" dirty="0"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Business Models</a:t>
            </a:r>
            <a:endParaRPr lang="en-US" sz="2150" u="sng" dirty="0"/>
          </a:p>
        </p:txBody>
      </p:sp>
      <p:sp>
        <p:nvSpPr>
          <p:cNvPr id="15" name="Text 13"/>
          <p:cNvSpPr/>
          <p:nvPr/>
        </p:nvSpPr>
        <p:spPr>
          <a:xfrm>
            <a:off x="8689896" y="5115200"/>
            <a:ext cx="3502104" cy="140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Analysis of different business models employed by online bookstores, such as subscription services, affiliate marketing, and direct sales.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146456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9" y="-1"/>
            <a:ext cx="12134995" cy="26097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4230" y="2750017"/>
            <a:ext cx="60414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00"/>
              </a:lnSpc>
            </a:pPr>
            <a:r>
              <a:rPr lang="en-US" sz="44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Objective of the Project</a:t>
            </a:r>
            <a:endParaRPr lang="en-US" sz="4400" b="1" dirty="0"/>
          </a:p>
        </p:txBody>
      </p:sp>
      <p:sp>
        <p:nvSpPr>
          <p:cNvPr id="4" name="Text 1"/>
          <p:cNvSpPr/>
          <p:nvPr/>
        </p:nvSpPr>
        <p:spPr>
          <a:xfrm>
            <a:off x="164230" y="3481546"/>
            <a:ext cx="11432024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primary objective of this project is to develop a functional and user-friendly online bookstore website. This platform aims to provide a seamless and engaging experience for users, offering a wide selection of books, secure payment options, and efficient delivery services.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34700" y="4564618"/>
            <a:ext cx="4075261" cy="2060831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8" name="Rectangle 7"/>
          <p:cNvSpPr/>
          <p:nvPr/>
        </p:nvSpPr>
        <p:spPr>
          <a:xfrm>
            <a:off x="401509" y="4564618"/>
            <a:ext cx="3307316" cy="417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650"/>
              </a:lnSpc>
            </a:pPr>
            <a:r>
              <a:rPr lang="en-US" sz="2000" u="sng" dirty="0">
                <a:solidFill>
                  <a:schemeClr val="accent5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Enhanced User Experience</a:t>
            </a:r>
            <a:endParaRPr lang="en-US" sz="2000" u="sng" dirty="0">
              <a:solidFill>
                <a:schemeClr val="accent5"/>
              </a:solidFill>
            </a:endParaRPr>
          </a:p>
        </p:txBody>
      </p:sp>
      <p:sp>
        <p:nvSpPr>
          <p:cNvPr id="9" name="Text 4"/>
          <p:cNvSpPr/>
          <p:nvPr/>
        </p:nvSpPr>
        <p:spPr>
          <a:xfrm>
            <a:off x="318654" y="5235751"/>
            <a:ext cx="3791307" cy="1389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website will be designed with an intuitive user interface that allows users to easily browse, search, and purchase books.</a:t>
            </a:r>
            <a:endParaRPr lang="en-US" sz="1700" dirty="0"/>
          </a:p>
        </p:txBody>
      </p:sp>
      <p:sp>
        <p:nvSpPr>
          <p:cNvPr id="11" name="Shape 5"/>
          <p:cNvSpPr/>
          <p:nvPr/>
        </p:nvSpPr>
        <p:spPr>
          <a:xfrm>
            <a:off x="4190826" y="4542115"/>
            <a:ext cx="4004192" cy="2083334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12" name="Shape 5"/>
          <p:cNvSpPr/>
          <p:nvPr/>
        </p:nvSpPr>
        <p:spPr>
          <a:xfrm>
            <a:off x="8275883" y="4535642"/>
            <a:ext cx="3819135" cy="208980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13" name="Text 6"/>
          <p:cNvSpPr/>
          <p:nvPr/>
        </p:nvSpPr>
        <p:spPr>
          <a:xfrm>
            <a:off x="4591962" y="4630420"/>
            <a:ext cx="3342442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u="sng" dirty="0">
                <a:solidFill>
                  <a:schemeClr val="accent5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Expanded Book Selection</a:t>
            </a:r>
            <a:endParaRPr lang="en-US" sz="2100" u="sng" dirty="0">
              <a:solidFill>
                <a:schemeClr val="accent5"/>
              </a:solidFill>
            </a:endParaRPr>
          </a:p>
        </p:txBody>
      </p:sp>
      <p:sp>
        <p:nvSpPr>
          <p:cNvPr id="14" name="Text 7"/>
          <p:cNvSpPr/>
          <p:nvPr/>
        </p:nvSpPr>
        <p:spPr>
          <a:xfrm>
            <a:off x="4403711" y="5207773"/>
            <a:ext cx="3791307" cy="1389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will feature a comprehensive collection of books across various genres, catering to diverse reading interests.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8378388" y="4591204"/>
            <a:ext cx="3791307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u="sng" dirty="0">
                <a:solidFill>
                  <a:schemeClr val="accent5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Reliable Payment Processing</a:t>
            </a:r>
            <a:endParaRPr lang="en-US" sz="2100" u="sng" dirty="0">
              <a:solidFill>
                <a:schemeClr val="accent5"/>
              </a:solidFill>
            </a:endParaRPr>
          </a:p>
        </p:txBody>
      </p:sp>
      <p:sp>
        <p:nvSpPr>
          <p:cNvPr id="16" name="Text 10"/>
          <p:cNvSpPr/>
          <p:nvPr/>
        </p:nvSpPr>
        <p:spPr>
          <a:xfrm>
            <a:off x="8378388" y="5125332"/>
            <a:ext cx="3791307" cy="1042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website will integrate secure payment gateways to ensure safe and reliable transactions for users.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46385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cdn.gamma.app/ai07ww080s8g7g3/generated-images/kRL0z07pFbtjlYGcBYk_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9371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0"/>
          <p:cNvSpPr/>
          <p:nvPr/>
        </p:nvSpPr>
        <p:spPr>
          <a:xfrm>
            <a:off x="3912037" y="0"/>
            <a:ext cx="772275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Technology Requirements</a:t>
            </a:r>
            <a:endParaRPr lang="en-US" sz="4800" b="1" dirty="0"/>
          </a:p>
        </p:txBody>
      </p:sp>
      <p:sp>
        <p:nvSpPr>
          <p:cNvPr id="5" name="Text 1"/>
          <p:cNvSpPr/>
          <p:nvPr/>
        </p:nvSpPr>
        <p:spPr>
          <a:xfrm>
            <a:off x="3170712" y="850719"/>
            <a:ext cx="8834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project utilizes a combination of hardware and software technologies to ensure its functionality and scalability. This includes a robust development environment, a reliable server infrastructure, and user-friendly client applications.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3170712" y="2525044"/>
            <a:ext cx="366879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u="sng" dirty="0">
                <a:solidFill>
                  <a:schemeClr val="accent5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Hardware Requirements</a:t>
            </a:r>
            <a:endParaRPr lang="en-US" sz="2400" u="sng" dirty="0">
              <a:solidFill>
                <a:schemeClr val="accent5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8431581" y="2525043"/>
            <a:ext cx="357318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u="sng" dirty="0">
                <a:solidFill>
                  <a:schemeClr val="accent5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Software Requirements</a:t>
            </a:r>
            <a:endParaRPr lang="en-US" sz="2400" u="sng" dirty="0">
              <a:solidFill>
                <a:schemeClr val="accent5"/>
              </a:solidFill>
            </a:endParaRPr>
          </a:p>
        </p:txBody>
      </p:sp>
      <p:sp>
        <p:nvSpPr>
          <p:cNvPr id="8" name="Text 3"/>
          <p:cNvSpPr/>
          <p:nvPr/>
        </p:nvSpPr>
        <p:spPr>
          <a:xfrm>
            <a:off x="3170712" y="3116853"/>
            <a:ext cx="402692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development environment capable of running web development tools and software. A server capable of hosting the website and handling user traffic. Client devices compatible with the website, such as desktop computers, laptops, smartphones, and tablets.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7431182" y="3116853"/>
            <a:ext cx="4573584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Web development languages like HTML, CSS, and a backend language like PHP, MySQL Tools like Visual Studio Code for code editing. A database system for storing and managing data, such as MySQL or PostgreSQL.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186466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346653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604368" y="133742"/>
            <a:ext cx="4430673" cy="553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6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Modules</a:t>
            </a:r>
            <a:endParaRPr lang="en-US" sz="3600" b="1" dirty="0"/>
          </a:p>
        </p:txBody>
      </p:sp>
      <p:sp>
        <p:nvSpPr>
          <p:cNvPr id="4" name="Text 1"/>
          <p:cNvSpPr/>
          <p:nvPr/>
        </p:nvSpPr>
        <p:spPr>
          <a:xfrm>
            <a:off x="4604368" y="725906"/>
            <a:ext cx="7363676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website is structured into modular components, each responsible for specific functionalities. This approach allows for efficient development, maintenance, and scalability</a:t>
            </a: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451" y="1771880"/>
            <a:ext cx="599999" cy="8515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181413" y="1682678"/>
            <a:ext cx="221527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User Interface</a:t>
            </a:r>
            <a:endParaRPr lang="en-US" sz="1700" b="1" u="sng" dirty="0"/>
          </a:p>
        </p:txBody>
      </p:sp>
      <p:sp>
        <p:nvSpPr>
          <p:cNvPr id="7" name="Text 3"/>
          <p:cNvSpPr/>
          <p:nvPr/>
        </p:nvSpPr>
        <p:spPr>
          <a:xfrm>
            <a:off x="5216248" y="2056183"/>
            <a:ext cx="6751796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user interface module handles user interactions, navigation, and visual presentation of content.</a:t>
            </a: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451" y="2927310"/>
            <a:ext cx="599999" cy="8360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181413" y="2815947"/>
            <a:ext cx="2612112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Database Management</a:t>
            </a:r>
            <a:endParaRPr lang="en-US" sz="1700" b="1" u="sng" dirty="0"/>
          </a:p>
        </p:txBody>
      </p:sp>
      <p:sp>
        <p:nvSpPr>
          <p:cNvPr id="10" name="Text 5"/>
          <p:cNvSpPr/>
          <p:nvPr/>
        </p:nvSpPr>
        <p:spPr>
          <a:xfrm>
            <a:off x="5202768" y="3196120"/>
            <a:ext cx="6751796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database module manages the storage, retrieval, and manipulation of website data, including book information, user accounts, and order details.</a:t>
            </a:r>
            <a:endParaRPr lang="en-US" sz="13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1451" y="4242094"/>
            <a:ext cx="599999" cy="87926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181412" y="4103625"/>
            <a:ext cx="221527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Payment Processing</a:t>
            </a:r>
            <a:endParaRPr lang="en-US" sz="1700" b="1" u="sng" dirty="0"/>
          </a:p>
        </p:txBody>
      </p:sp>
      <p:sp>
        <p:nvSpPr>
          <p:cNvPr id="13" name="Text 7"/>
          <p:cNvSpPr/>
          <p:nvPr/>
        </p:nvSpPr>
        <p:spPr>
          <a:xfrm>
            <a:off x="5202768" y="4483798"/>
            <a:ext cx="6751796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payment processing module handles secure online transactions, integrating with payment gateways to ensure safe and reliable transactions.</a:t>
            </a:r>
            <a:endParaRPr lang="en-US" sz="13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1451" y="5373058"/>
            <a:ext cx="599999" cy="88405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181411" y="5494537"/>
            <a:ext cx="2215277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Order Fulfillment</a:t>
            </a:r>
            <a:endParaRPr lang="en-US" sz="1700" b="1" u="sng" dirty="0"/>
          </a:p>
        </p:txBody>
      </p:sp>
      <p:sp>
        <p:nvSpPr>
          <p:cNvPr id="16" name="Text 9"/>
          <p:cNvSpPr/>
          <p:nvPr/>
        </p:nvSpPr>
        <p:spPr>
          <a:xfrm>
            <a:off x="5181411" y="5931394"/>
            <a:ext cx="6751796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order fulfillment module manages the processing, packing, and shipping of orders, ensuring timely and accurate delivery to customers.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85180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336520" y="552994"/>
            <a:ext cx="4605338" cy="575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40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Workflow</a:t>
            </a:r>
            <a:endParaRPr lang="en-US" sz="4000" b="1" dirty="0"/>
          </a:p>
        </p:txBody>
      </p:sp>
      <p:sp>
        <p:nvSpPr>
          <p:cNvPr id="4" name="Text 1"/>
          <p:cNvSpPr/>
          <p:nvPr/>
        </p:nvSpPr>
        <p:spPr>
          <a:xfrm>
            <a:off x="383321" y="1520182"/>
            <a:ext cx="11425357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project follows a structured workflow to ensure efficient development and delivery of the website. This process involves distinct phases, each with specific tasks and responsibilities.</a:t>
            </a:r>
            <a:endParaRPr lang="en-US" dirty="0"/>
          </a:p>
        </p:txBody>
      </p:sp>
      <p:sp>
        <p:nvSpPr>
          <p:cNvPr id="7" name="Shape 2"/>
          <p:cNvSpPr/>
          <p:nvPr/>
        </p:nvSpPr>
        <p:spPr>
          <a:xfrm>
            <a:off x="442104" y="2911076"/>
            <a:ext cx="11307790" cy="45719"/>
          </a:xfrm>
          <a:prstGeom prst="roundRect">
            <a:avLst>
              <a:gd name="adj" fmla="val 120877"/>
            </a:avLst>
          </a:prstGeom>
          <a:solidFill>
            <a:srgbClr val="D9D4C9"/>
          </a:solidFill>
          <a:ln/>
        </p:spPr>
      </p:sp>
      <p:sp>
        <p:nvSpPr>
          <p:cNvPr id="8" name="Shape 4"/>
          <p:cNvSpPr/>
          <p:nvPr/>
        </p:nvSpPr>
        <p:spPr>
          <a:xfrm>
            <a:off x="1234445" y="3126558"/>
            <a:ext cx="414457" cy="414457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9" name="Shape 4"/>
          <p:cNvSpPr/>
          <p:nvPr/>
        </p:nvSpPr>
        <p:spPr>
          <a:xfrm>
            <a:off x="4175010" y="3126559"/>
            <a:ext cx="414457" cy="414457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10" name="Shape 4"/>
          <p:cNvSpPr/>
          <p:nvPr/>
        </p:nvSpPr>
        <p:spPr>
          <a:xfrm>
            <a:off x="7414988" y="3146187"/>
            <a:ext cx="414457" cy="414457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1" name="Shape 4"/>
          <p:cNvSpPr/>
          <p:nvPr/>
        </p:nvSpPr>
        <p:spPr>
          <a:xfrm>
            <a:off x="10578653" y="3146187"/>
            <a:ext cx="414457" cy="414457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  <p:txBody>
          <a:bodyPr/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12" name="Text 6"/>
          <p:cNvSpPr/>
          <p:nvPr/>
        </p:nvSpPr>
        <p:spPr>
          <a:xfrm>
            <a:off x="383321" y="4200670"/>
            <a:ext cx="2313742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eaLnBrk="1" fontAlgn="auto" latinLnBrk="0" hangingPunct="1">
              <a:lnSpc>
                <a:spcPts val="22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0" cap="none" spc="0" normalizeH="0" baseline="0" noProof="0" dirty="0">
                <a:ln>
                  <a:noFill/>
                </a:ln>
                <a:solidFill>
                  <a:srgbClr val="2B4150"/>
                </a:solidFill>
                <a:effectLst/>
                <a:uLnTx/>
                <a:uFillTx/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Planning and Design</a:t>
            </a:r>
            <a:endParaRPr kumimoji="0" lang="en-US" sz="1800" b="1" i="0" u="sng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Text 11"/>
          <p:cNvSpPr/>
          <p:nvPr/>
        </p:nvSpPr>
        <p:spPr>
          <a:xfrm>
            <a:off x="3163087" y="4195100"/>
            <a:ext cx="2828687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Development and Implementation</a:t>
            </a:r>
            <a:endParaRPr lang="en-US" sz="1800" b="1" u="sng" dirty="0"/>
          </a:p>
        </p:txBody>
      </p:sp>
      <p:sp>
        <p:nvSpPr>
          <p:cNvPr id="14" name="Text 16"/>
          <p:cNvSpPr/>
          <p:nvPr/>
        </p:nvSpPr>
        <p:spPr>
          <a:xfrm>
            <a:off x="6457798" y="4200670"/>
            <a:ext cx="2828687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Testing and Quality Assurance</a:t>
            </a:r>
            <a:endParaRPr lang="en-US" sz="1800" b="1" u="sng" dirty="0"/>
          </a:p>
        </p:txBody>
      </p:sp>
      <p:sp>
        <p:nvSpPr>
          <p:cNvPr id="15" name="Text 21"/>
          <p:cNvSpPr/>
          <p:nvPr/>
        </p:nvSpPr>
        <p:spPr>
          <a:xfrm>
            <a:off x="9447792" y="4200670"/>
            <a:ext cx="2828806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Deployment and Maintenance</a:t>
            </a:r>
            <a:endParaRPr lang="en-US" sz="1800" b="1" u="sng" dirty="0"/>
          </a:p>
        </p:txBody>
      </p:sp>
      <p:sp>
        <p:nvSpPr>
          <p:cNvPr id="16" name="Text 7"/>
          <p:cNvSpPr/>
          <p:nvPr/>
        </p:nvSpPr>
        <p:spPr>
          <a:xfrm>
            <a:off x="0" y="5044158"/>
            <a:ext cx="2828687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Defining project scope, user requirements, website architecture, and visual design.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3187047" y="5044161"/>
            <a:ext cx="2828687" cy="1178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Coding the website using chosen technologies, creating modules, and integrating database, payment gateways, and other functionalities.</a:t>
            </a:r>
            <a:endParaRPr lang="en-US" sz="1450" dirty="0"/>
          </a:p>
        </p:txBody>
      </p:sp>
      <p:sp>
        <p:nvSpPr>
          <p:cNvPr id="18" name="Text 17"/>
          <p:cNvSpPr/>
          <p:nvPr/>
        </p:nvSpPr>
        <p:spPr>
          <a:xfrm>
            <a:off x="6507288" y="5044160"/>
            <a:ext cx="2649776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Rigorous testing of the website to ensure functionality, security, and user experience.</a:t>
            </a:r>
            <a:endParaRPr lang="en-US" sz="1450" dirty="0"/>
          </a:p>
        </p:txBody>
      </p:sp>
      <p:sp>
        <p:nvSpPr>
          <p:cNvPr id="19" name="Text 22"/>
          <p:cNvSpPr/>
          <p:nvPr/>
        </p:nvSpPr>
        <p:spPr>
          <a:xfrm>
            <a:off x="9447792" y="5044159"/>
            <a:ext cx="2635351" cy="884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Launching the website on a live server and providing ongoing maintenance, updates, and support.</a:t>
            </a:r>
            <a:endParaRPr lang="en-US" sz="1450" dirty="0"/>
          </a:p>
        </p:txBody>
      </p:sp>
      <p:sp>
        <p:nvSpPr>
          <p:cNvPr id="20" name="Shape 3"/>
          <p:cNvSpPr/>
          <p:nvPr/>
        </p:nvSpPr>
        <p:spPr>
          <a:xfrm flipH="1">
            <a:off x="1368624" y="3644956"/>
            <a:ext cx="45719" cy="308506"/>
          </a:xfrm>
          <a:prstGeom prst="roundRect">
            <a:avLst>
              <a:gd name="adj" fmla="val 120877"/>
            </a:avLst>
          </a:prstGeom>
          <a:solidFill>
            <a:srgbClr val="D9D4C9"/>
          </a:solidFill>
          <a:ln/>
        </p:spPr>
      </p:sp>
      <p:sp>
        <p:nvSpPr>
          <p:cNvPr id="21" name="Shape 3"/>
          <p:cNvSpPr/>
          <p:nvPr/>
        </p:nvSpPr>
        <p:spPr>
          <a:xfrm flipH="1">
            <a:off x="4336520" y="3710537"/>
            <a:ext cx="45719" cy="308506"/>
          </a:xfrm>
          <a:prstGeom prst="roundRect">
            <a:avLst>
              <a:gd name="adj" fmla="val 120877"/>
            </a:avLst>
          </a:prstGeom>
          <a:solidFill>
            <a:srgbClr val="D9D4C9"/>
          </a:solidFill>
          <a:ln/>
        </p:spPr>
      </p:sp>
      <p:sp>
        <p:nvSpPr>
          <p:cNvPr id="22" name="Shape 3"/>
          <p:cNvSpPr/>
          <p:nvPr/>
        </p:nvSpPr>
        <p:spPr>
          <a:xfrm flipH="1">
            <a:off x="7599356" y="3687199"/>
            <a:ext cx="45719" cy="313277"/>
          </a:xfrm>
          <a:prstGeom prst="roundRect">
            <a:avLst>
              <a:gd name="adj" fmla="val 120877"/>
            </a:avLst>
          </a:prstGeom>
          <a:solidFill>
            <a:srgbClr val="D9D4C9"/>
          </a:solidFill>
          <a:ln/>
        </p:spPr>
      </p:sp>
      <p:sp>
        <p:nvSpPr>
          <p:cNvPr id="23" name="Shape 3"/>
          <p:cNvSpPr/>
          <p:nvPr/>
        </p:nvSpPr>
        <p:spPr>
          <a:xfrm flipH="1">
            <a:off x="10719748" y="3691970"/>
            <a:ext cx="45719" cy="308506"/>
          </a:xfrm>
          <a:prstGeom prst="roundRect">
            <a:avLst>
              <a:gd name="adj" fmla="val 120877"/>
            </a:avLst>
          </a:prstGeom>
          <a:solidFill>
            <a:srgbClr val="D9D4C9"/>
          </a:solidFill>
          <a:ln/>
        </p:spPr>
      </p:sp>
    </p:spTree>
    <p:extLst>
      <p:ext uri="{BB962C8B-B14F-4D97-AF65-F5344CB8AC3E}">
        <p14:creationId xmlns:p14="http://schemas.microsoft.com/office/powerpoint/2010/main" val="219198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616553" y="69884"/>
            <a:ext cx="5533549" cy="691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4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Reports</a:t>
            </a:r>
            <a:endParaRPr lang="en-US" sz="4400" b="1" dirty="0"/>
          </a:p>
        </p:txBody>
      </p:sp>
      <p:sp>
        <p:nvSpPr>
          <p:cNvPr id="4" name="Text 1"/>
          <p:cNvSpPr/>
          <p:nvPr/>
        </p:nvSpPr>
        <p:spPr>
          <a:xfrm>
            <a:off x="239044" y="861570"/>
            <a:ext cx="7594759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project will generate various reports to monitor website performance, user behavior, and business operations. These reports will provide insights into key metrics and areas for improvement.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239044" y="2206738"/>
            <a:ext cx="7579519" cy="634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r>
              <a:rPr lang="en-US" dirty="0"/>
              <a:t>   </a:t>
            </a:r>
            <a:r>
              <a:rPr lang="en-US" sz="2000" b="1" u="sng" dirty="0"/>
              <a:t>Report </a:t>
            </a:r>
            <a:r>
              <a:rPr lang="en-US" dirty="0"/>
              <a:t>                                                                                   </a:t>
            </a:r>
            <a:r>
              <a:rPr lang="en-US" sz="2000" b="1" u="sng" dirty="0"/>
              <a:t>Description </a:t>
            </a:r>
            <a:endParaRPr lang="en-IN" sz="2000" b="1" u="sng" dirty="0"/>
          </a:p>
        </p:txBody>
      </p:sp>
      <p:sp>
        <p:nvSpPr>
          <p:cNvPr id="7" name="Text 7"/>
          <p:cNvSpPr/>
          <p:nvPr/>
        </p:nvSpPr>
        <p:spPr>
          <a:xfrm>
            <a:off x="239044" y="2841579"/>
            <a:ext cx="3343275" cy="35409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Activity Report</a:t>
            </a:r>
            <a:endParaRPr lang="en-US" sz="1700" dirty="0"/>
          </a:p>
        </p:txBody>
      </p:sp>
      <p:sp>
        <p:nvSpPr>
          <p:cNvPr id="8" name="Text 8"/>
          <p:cNvSpPr/>
          <p:nvPr/>
        </p:nvSpPr>
        <p:spPr>
          <a:xfrm>
            <a:off x="4840826" y="2664533"/>
            <a:ext cx="3343275" cy="106227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Tracks user visits, page views, search queries, and other user interactions.</a:t>
            </a:r>
            <a:endParaRPr lang="en-US" sz="1700" dirty="0"/>
          </a:p>
        </p:txBody>
      </p:sp>
      <p:sp>
        <p:nvSpPr>
          <p:cNvPr id="9" name="Text 10"/>
          <p:cNvSpPr/>
          <p:nvPr/>
        </p:nvSpPr>
        <p:spPr>
          <a:xfrm>
            <a:off x="239044" y="4194232"/>
            <a:ext cx="3343275" cy="35409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Sales Performance Report</a:t>
            </a:r>
            <a:endParaRPr lang="en-US" sz="1700" dirty="0"/>
          </a:p>
        </p:txBody>
      </p:sp>
      <p:sp>
        <p:nvSpPr>
          <p:cNvPr id="10" name="Text 11"/>
          <p:cNvSpPr/>
          <p:nvPr/>
        </p:nvSpPr>
        <p:spPr>
          <a:xfrm>
            <a:off x="4833206" y="4017186"/>
            <a:ext cx="3343275" cy="106227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Analyzes sales revenue, conversion rates, and other key metrics related to book sales.</a:t>
            </a:r>
            <a:endParaRPr lang="en-US" sz="1700" dirty="0"/>
          </a:p>
        </p:txBody>
      </p:sp>
      <p:sp>
        <p:nvSpPr>
          <p:cNvPr id="11" name="Text 13"/>
          <p:cNvSpPr/>
          <p:nvPr/>
        </p:nvSpPr>
        <p:spPr>
          <a:xfrm>
            <a:off x="239044" y="5546885"/>
            <a:ext cx="3343275" cy="35409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Inventory Management Report</a:t>
            </a:r>
            <a:endParaRPr lang="en-US" sz="1700" dirty="0"/>
          </a:p>
        </p:txBody>
      </p:sp>
      <p:sp>
        <p:nvSpPr>
          <p:cNvPr id="12" name="Text 14"/>
          <p:cNvSpPr/>
          <p:nvPr/>
        </p:nvSpPr>
        <p:spPr>
          <a:xfrm>
            <a:off x="4833205" y="5378073"/>
            <a:ext cx="3343275" cy="106227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Tracks book inventory levels, order fulfillment rates, and stock availability.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377210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06686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31688" y="145460"/>
            <a:ext cx="4529018" cy="494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600" b="1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References</a:t>
            </a:r>
            <a:endParaRPr lang="en-US" sz="3600" b="1" dirty="0"/>
          </a:p>
        </p:txBody>
      </p:sp>
      <p:sp>
        <p:nvSpPr>
          <p:cNvPr id="4" name="Text 1"/>
          <p:cNvSpPr/>
          <p:nvPr/>
        </p:nvSpPr>
        <p:spPr>
          <a:xfrm>
            <a:off x="4931688" y="761234"/>
            <a:ext cx="7099203" cy="869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project draws upon various sources of information, including academic journals, industry reports, and online resources. These references provide insights into best practices, emerging technologies, and industry trends.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688" y="2030645"/>
            <a:ext cx="452795" cy="45279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09485" y="2115536"/>
            <a:ext cx="2264450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Academic Journals</a:t>
            </a:r>
            <a:endParaRPr lang="en-US" sz="2000" b="1" u="sng" dirty="0"/>
          </a:p>
        </p:txBody>
      </p:sp>
      <p:sp>
        <p:nvSpPr>
          <p:cNvPr id="7" name="Text 3"/>
          <p:cNvSpPr/>
          <p:nvPr/>
        </p:nvSpPr>
        <p:spPr>
          <a:xfrm>
            <a:off x="5809485" y="2533114"/>
            <a:ext cx="787598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Articles on e-commerce, website development, and user experience design.</a:t>
            </a: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688" y="3202602"/>
            <a:ext cx="452795" cy="45279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09485" y="3342799"/>
            <a:ext cx="2264450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Industry Reports</a:t>
            </a:r>
            <a:endParaRPr lang="en-US" sz="2000" b="1" u="sng" dirty="0"/>
          </a:p>
        </p:txBody>
      </p:sp>
      <p:sp>
        <p:nvSpPr>
          <p:cNvPr id="10" name="Text 5"/>
          <p:cNvSpPr/>
          <p:nvPr/>
        </p:nvSpPr>
        <p:spPr>
          <a:xfrm>
            <a:off x="5809485" y="3905336"/>
            <a:ext cx="787598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Market research and analysis on the online bookstore industry.</a:t>
            </a:r>
            <a:endParaRPr lang="en-US" sz="14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1688" y="4925292"/>
            <a:ext cx="452795" cy="45279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757020" y="5010183"/>
            <a:ext cx="2724269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u="sng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Technical Documentation</a:t>
            </a:r>
            <a:endParaRPr lang="en-US" sz="2000" b="1" u="sng" dirty="0"/>
          </a:p>
        </p:txBody>
      </p:sp>
      <p:sp>
        <p:nvSpPr>
          <p:cNvPr id="13" name="Text 7"/>
          <p:cNvSpPr/>
          <p:nvPr/>
        </p:nvSpPr>
        <p:spPr>
          <a:xfrm>
            <a:off x="5757020" y="5657612"/>
            <a:ext cx="5986489" cy="579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Documentation for specific technologies used in the project, such as programming languages, frameworks, and databases.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817787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85</TotalTime>
  <Words>802</Words>
  <Application>Microsoft Office PowerPoint</Application>
  <PresentationFormat>Widescreen</PresentationFormat>
  <Paragraphs>81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MuseoModerno</vt:lpstr>
      <vt:lpstr>Source Sans Pro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Deepak</dc:creator>
  <cp:lastModifiedBy>Avani Kushwaha</cp:lastModifiedBy>
  <cp:revision>14</cp:revision>
  <dcterms:created xsi:type="dcterms:W3CDTF">2024-09-20T18:27:06Z</dcterms:created>
  <dcterms:modified xsi:type="dcterms:W3CDTF">2024-12-08T06:18:40Z</dcterms:modified>
</cp:coreProperties>
</file>

<file path=docProps/thumbnail.jpeg>
</file>